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63" r:id="rId5"/>
    <p:sldId id="264" r:id="rId6"/>
    <p:sldId id="260" r:id="rId7"/>
    <p:sldId id="265" r:id="rId8"/>
    <p:sldId id="26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8/1/22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5.1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renaissance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 mens- en wereldbeeld ontstond in Italië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kunstenaars de kunst van de klassieke oudheid gingen navolgen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renaissance werd verspreid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25559"/>
            <a:ext cx="17602958" cy="26166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aspecten: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veranderende mens- en wereldbeeld van de renaissance en het begin van een nieuwe wetenschappelijke belangstelling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hernieuwde oriëntatie op het erfgoed van de klassieke oudheid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Nieuw mens- en wereldbeeld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De rijke Italiaanse handelaren De Medici en hun kunstenaars kregen een nieuw </a:t>
            </a:r>
            <a:r>
              <a:rPr lang="nl-NL" dirty="0">
                <a:solidFill>
                  <a:srgbClr val="FF0000"/>
                </a:solidFill>
              </a:rPr>
              <a:t>mens- en wereldbeeld</a:t>
            </a:r>
            <a:r>
              <a:rPr lang="nl-NL" dirty="0"/>
              <a:t>: kijk op het leven van mensen en de wereld om hen heen.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wereld was Gods schepping en ze </a:t>
            </a:r>
            <a:r>
              <a:rPr lang="nl-NL" dirty="0" err="1"/>
              <a:t>geloof-den</a:t>
            </a:r>
            <a:r>
              <a:rPr lang="nl-NL" dirty="0"/>
              <a:t> dat God de mens had uitgekozen om de schepping te vervolmaken. De mens moest de natuur perfectioneren.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De Italiaanse elite had ook belangstelling voor de oudheid, kunstenaars sloten zich daarbij aan.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7B4392-6279-4CA4-9D31-E919BFB2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45" y="2513191"/>
            <a:ext cx="8034423" cy="50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Navolging van de oudheid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Italiaanse kunstenaars bestudeerden het klassieke </a:t>
            </a:r>
            <a:r>
              <a:rPr lang="nl-NL" dirty="0">
                <a:solidFill>
                  <a:srgbClr val="FF0000"/>
                </a:solidFill>
              </a:rPr>
              <a:t>erfgoed</a:t>
            </a:r>
            <a:r>
              <a:rPr lang="nl-NL" dirty="0">
                <a:solidFill>
                  <a:schemeClr val="tx1"/>
                </a:solidFill>
              </a:rPr>
              <a:t> om de klassieke kunst te evenaren en te overtreffen. Ze vonden dat ze dat zo goed deden dat de tijd van de </a:t>
            </a:r>
            <a:r>
              <a:rPr lang="nl-NL" dirty="0">
                <a:solidFill>
                  <a:srgbClr val="FF0000"/>
                </a:solidFill>
              </a:rPr>
              <a:t>renaissance</a:t>
            </a:r>
            <a:r>
              <a:rPr lang="nl-NL" dirty="0">
                <a:solidFill>
                  <a:schemeClr val="tx1"/>
                </a:solidFill>
              </a:rPr>
              <a:t> was aangebroken.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deze tijd begon ook </a:t>
            </a:r>
            <a:r>
              <a:rPr lang="nl-NL" dirty="0">
                <a:solidFill>
                  <a:srgbClr val="FF0000"/>
                </a:solidFill>
              </a:rPr>
              <a:t>de vroegmoderne tijd</a:t>
            </a:r>
            <a:r>
              <a:rPr lang="nl-NL" dirty="0">
                <a:solidFill>
                  <a:schemeClr val="tx1"/>
                </a:solidFill>
              </a:rPr>
              <a:t>. De eerste eeuw daarvan noemen we </a:t>
            </a:r>
            <a:r>
              <a:rPr lang="nl-NL" dirty="0">
                <a:solidFill>
                  <a:srgbClr val="FF0000"/>
                </a:solidFill>
              </a:rPr>
              <a:t>de tijd van ontdekkers en hervormers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 err="1">
                <a:solidFill>
                  <a:schemeClr val="tx1"/>
                </a:solidFill>
              </a:rPr>
              <a:t>Brunelleschi</a:t>
            </a:r>
            <a:r>
              <a:rPr lang="nl-NL" dirty="0">
                <a:solidFill>
                  <a:schemeClr val="tx1"/>
                </a:solidFill>
              </a:rPr>
              <a:t> ontwikkelde een nieuwe </a:t>
            </a:r>
            <a:r>
              <a:rPr lang="nl-NL" dirty="0" err="1">
                <a:solidFill>
                  <a:schemeClr val="tx1"/>
                </a:solidFill>
              </a:rPr>
              <a:t>architec</a:t>
            </a:r>
            <a:r>
              <a:rPr lang="nl-NL" dirty="0">
                <a:solidFill>
                  <a:schemeClr val="tx1"/>
                </a:solidFill>
              </a:rPr>
              <a:t>-tuurstijl en was de ontdekker van het </a:t>
            </a:r>
            <a:r>
              <a:rPr lang="nl-NL" dirty="0" err="1">
                <a:solidFill>
                  <a:schemeClr val="tx1"/>
                </a:solidFill>
              </a:rPr>
              <a:t>perspec-tief</a:t>
            </a:r>
            <a:r>
              <a:rPr lang="nl-NL" dirty="0">
                <a:solidFill>
                  <a:schemeClr val="tx1"/>
                </a:solidFill>
              </a:rPr>
              <a:t>.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Beeldhouwers en schilders creëerden een verbeterde versie van de natuur waardoor ze als kunstenaars werden gezien.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391D4C3-E7DC-477C-BB81-E1B7B1F9535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erfgoed: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nalatenschap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renaissance: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(wedergeboorte) vernieuwing van de Europese cultuur vanaf omstreeks 1500 met een herboren belangstelling voor de klassieke cultuur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vroegmoderne tijd: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vierde periode 1500-1800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tijd van ontdekkers en hervormers: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vijfde tijdvak (1500-1600)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5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Geleerden gingen eveneens de oudheid bestuderen. Schrijvers en denkers zagen klassieke auteurs als geestverwanten.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Schrijvers en denkers noemden zich </a:t>
            </a:r>
            <a:r>
              <a:rPr lang="nl-NL" dirty="0" err="1">
                <a:solidFill>
                  <a:srgbClr val="FF0000"/>
                </a:solidFill>
              </a:rPr>
              <a:t>humanis-ten</a:t>
            </a:r>
            <a:r>
              <a:rPr lang="nl-NL" dirty="0">
                <a:solidFill>
                  <a:schemeClr val="tx1"/>
                </a:solidFill>
              </a:rPr>
              <a:t>: geleerden die vanaf omstreeks 1500 klassieke teksten bestudeerden. 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hernieuwde oriëntatie op het erfgoed van de klassieke oudheid is een </a:t>
            </a:r>
            <a:r>
              <a:rPr lang="nl-NL" b="1" dirty="0">
                <a:solidFill>
                  <a:schemeClr val="tx1"/>
                </a:solidFill>
              </a:rPr>
              <a:t>kenmerkend aspect</a:t>
            </a:r>
            <a:r>
              <a:rPr lang="nl-NL" dirty="0">
                <a:solidFill>
                  <a:schemeClr val="tx1"/>
                </a:solidFill>
              </a:rPr>
              <a:t> van de tijd van ontdekkers en hervormers.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27F1454-2B80-4C9C-A0C4-9829CCD96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Navolging van de oudheid 2/2</a:t>
            </a:r>
          </a:p>
        </p:txBody>
      </p:sp>
      <p:pic>
        <p:nvPicPr>
          <p:cNvPr id="10" name="Afbeelding 9" descr="Afbeelding met persoon, buiten, mensen, groep&#10;&#10;Automatisch gegenereerde beschrijving">
            <a:extLst>
              <a:ext uri="{FF2B5EF4-FFF2-40B4-BE49-F238E27FC236}">
                <a16:creationId xmlns:a16="http://schemas.microsoft.com/office/drawing/2014/main" id="{F0AC97A5-9EE2-4B17-896B-52863FDD0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848" y="2513191"/>
            <a:ext cx="8081720" cy="73248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de 16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werd de renaissance over Europa verspreid. Het ontwikkelde zich daar anders dan in Italië: het richtte zich niet op een klassiek verleden, maar op de wedergeboorte van het oorspronkelijke christendom.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belangrijkste vertegenwoordiger van dit christelijk humanisme was Erasmus. Hij zocht het zuivere christendom en uitte zijn kritiek op misstanden in het boek Lof der zotheid (1511).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Het veranderende mens- en wereldbeeld van de renaissance en het begin van een nieuwe wetenschappelijke belangstelling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</a:t>
            </a:r>
            <a:r>
              <a:rPr lang="nl-NL" dirty="0" err="1">
                <a:solidFill>
                  <a:schemeClr val="tx1"/>
                </a:solidFill>
              </a:rPr>
              <a:t>ontdek-kers</a:t>
            </a:r>
            <a:r>
              <a:rPr lang="nl-NL" dirty="0">
                <a:solidFill>
                  <a:schemeClr val="tx1"/>
                </a:solidFill>
              </a:rPr>
              <a:t> en hervormers.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27F1454-2B80-4C9C-A0C4-9829CCD96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Verspreiding over Europa</a:t>
            </a:r>
          </a:p>
        </p:txBody>
      </p:sp>
      <p:pic>
        <p:nvPicPr>
          <p:cNvPr id="5" name="Afbeelding 4" descr="Afbeelding met gebouw, zitten, binnen, bank&#10;&#10;Automatisch gegenereerde beschrijving">
            <a:extLst>
              <a:ext uri="{FF2B5EF4-FFF2-40B4-BE49-F238E27FC236}">
                <a16:creationId xmlns:a16="http://schemas.microsoft.com/office/drawing/2014/main" id="{A19D28B6-EC24-4452-8AA8-D34C99811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8"/>
          <a:stretch/>
        </p:blipFill>
        <p:spPr>
          <a:xfrm>
            <a:off x="11997559" y="2513191"/>
            <a:ext cx="6852009" cy="75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Het laatste avondmaal (Da Vinci, 1498)</a:t>
            </a:r>
          </a:p>
        </p:txBody>
      </p:sp>
      <p:pic>
        <p:nvPicPr>
          <p:cNvPr id="6" name="Afbeelding 5" descr="Afbeelding met gebouw, muur, binnen&#10;&#10;Automatisch gegenereerde beschrijving">
            <a:extLst>
              <a:ext uri="{FF2B5EF4-FFF2-40B4-BE49-F238E27FC236}">
                <a16:creationId xmlns:a16="http://schemas.microsoft.com/office/drawing/2014/main" id="{615D07BA-AB8F-422D-BBBA-A71D38BF3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89" y="2281378"/>
            <a:ext cx="11058442" cy="7781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1291</TotalTime>
  <Words>447</Words>
  <Application>Microsoft Office PowerPoint</Application>
  <PresentationFormat>Aangepast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5.1  De renaissance</vt:lpstr>
      <vt:lpstr>In deze presentatie leer je:</vt:lpstr>
      <vt:lpstr>Nieuw mens- en wereldbeeld</vt:lpstr>
      <vt:lpstr>Navolging van de oudheid 1/2</vt:lpstr>
      <vt:lpstr>Navolging van de oudheid 2/2</vt:lpstr>
      <vt:lpstr>Verspreiding over Europa</vt:lpstr>
      <vt:lpstr>Het laatste avondmaal (Da Vinci, 1498)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124</cp:revision>
  <dcterms:created xsi:type="dcterms:W3CDTF">2018-10-10T07:56:58Z</dcterms:created>
  <dcterms:modified xsi:type="dcterms:W3CDTF">2022-01-08T10:17:11Z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